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412" r:id="rId61"/>
    <p:sldId id="266" r:id="rId62"/>
    <p:sldId id="267" r:id="rId63"/>
    <p:sldId id="404" r:id="rId64"/>
    <p:sldId id="279" r:id="rId65"/>
    <p:sldId id="352" r:id="rId66"/>
    <p:sldId id="287" r:id="rId67"/>
    <p:sldId id="394" r:id="rId68"/>
    <p:sldId id="397" r:id="rId69"/>
    <p:sldId id="395" r:id="rId70"/>
    <p:sldId id="396" r:id="rId71"/>
    <p:sldId id="379" r:id="rId72"/>
    <p:sldId id="406" r:id="rId73"/>
    <p:sldId id="380" r:id="rId74"/>
    <p:sldId id="413" r:id="rId75"/>
    <p:sldId id="414" r:id="rId76"/>
    <p:sldId id="415" r:id="rId77"/>
    <p:sldId id="416" r:id="rId78"/>
    <p:sldId id="403" r:id="rId79"/>
    <p:sldId id="411" r:id="rId80"/>
    <p:sldId id="376" r:id="rId81"/>
    <p:sldId id="407" r:id="rId82"/>
    <p:sldId id="405" r:id="rId83"/>
    <p:sldId id="377" r:id="rId84"/>
    <p:sldId id="408" r:id="rId85"/>
    <p:sldId id="372" r:id="rId86"/>
    <p:sldId id="410" r:id="rId87"/>
    <p:sldId id="351" r:id="rId88"/>
    <p:sldId id="409" r:id="rId89"/>
    <p:sldId id="389" r:id="rId90"/>
    <p:sldId id="366" r:id="rId91"/>
    <p:sldId id="402" r:id="rId92"/>
    <p:sldId id="391" r:id="rId93"/>
    <p:sldId id="308" r:id="rId94"/>
    <p:sldId id="293" r:id="rId95"/>
    <p:sldId id="30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04-Nov-20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04-Nov-20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04-Nov-20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04-Nov-20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04-Nov-20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2.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57</a:t>
            </a:fld>
            <a:endParaRPr lang="en-US"/>
          </a:p>
        </p:txBody>
      </p:sp>
    </p:spTree>
    <p:extLst>
      <p:ext uri="{BB962C8B-B14F-4D97-AF65-F5344CB8AC3E}">
        <p14:creationId xmlns:p14="http://schemas.microsoft.com/office/powerpoint/2010/main" val="32380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64</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material </a:t>
            </a:r>
            <a:r>
              <a:rPr lang="en-US" dirty="0">
                <a:latin typeface="Times New Roman" pitchFamily="18" charset="0"/>
                <a:cs typeface="Times New Roman" pitchFamily="18" charset="0"/>
              </a:rPr>
              <a:t>hence its behavior </a:t>
            </a:r>
            <a:r>
              <a:rPr lang="en-US" dirty="0" smtClean="0">
                <a:latin typeface="Times New Roman" pitchFamily="18" charset="0"/>
                <a:cs typeface="Times New Roman" pitchFamily="18" charset="0"/>
              </a:rPr>
              <a:t>was modeled using the </a:t>
            </a:r>
            <a:r>
              <a:rPr lang="en-US" dirty="0">
                <a:latin typeface="Times New Roman" pitchFamily="18" charset="0"/>
                <a:cs typeface="Times New Roman" pitchFamily="18" charset="0"/>
              </a:rPr>
              <a:t>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996206" y="1900509"/>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30092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The transverse </a:t>
                </a:r>
                <a:r>
                  <a:rPr lang="en-US" sz="2000" b="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ﬁeld lines are </a:t>
                </a:r>
                <a:r>
                  <a:rPr lang="en-US" sz="2000" dirty="0">
                    <a:latin typeface="Times New Roman" panose="02020603050405020304" pitchFamily="18" charset="0"/>
                    <a:cs typeface="Times New Roman" panose="02020603050405020304" pitchFamily="18" charset="0"/>
                  </a:rPr>
                  <a:t>closed, encircling the magnetic wires. The </a:t>
                </a:r>
                <a:r>
                  <a:rPr lang="en-US" sz="2000" dirty="0" smtClean="0">
                    <a:latin typeface="Times New Roman" panose="02020603050405020304" pitchFamily="18" charset="0"/>
                    <a:cs typeface="Times New Roman" panose="02020603050405020304" pitchFamily="18" charset="0"/>
                  </a:rPr>
                  <a:t>transverse </a:t>
                </a:r>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ﬁeld lines </a:t>
                </a:r>
                <a:r>
                  <a:rPr lang="en-US" sz="2000" dirty="0">
                    <a:latin typeface="Times New Roman" panose="02020603050405020304" pitchFamily="18" charset="0"/>
                    <a:cs typeface="Times New Roman" panose="02020603050405020304" pitchFamily="18" charset="0"/>
                  </a:rPr>
                  <a:t>are open, starting and ending at the magnetic wires</a:t>
                </a:r>
                <a:r>
                  <a:rPr lang="en-US" sz="2000" dirty="0" smtClean="0">
                    <a:latin typeface="Times New Roman" panose="02020603050405020304" pitchFamily="18" charset="0"/>
                    <a:cs typeface="Times New Roman" panose="02020603050405020304" pitchFamily="18" charset="0"/>
                  </a:rPr>
                  <a:t>.</a:t>
                </a:r>
              </a:p>
              <a:p>
                <a:endParaRPr lang="en-US" sz="2000" b="0" dirty="0" smtClean="0">
                  <a:latin typeface="Times New Roman" panose="02020603050405020304" pitchFamily="18" charset="0"/>
                  <a:cs typeface="Times New Roman" panose="02020603050405020304" pitchFamily="18" charset="0"/>
                </a:endParaRPr>
              </a:p>
              <a:p>
                <a:r>
                  <a:rPr lang="en-US" sz="20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dΦ</m:t>
                          </m:r>
                        </m:num>
                        <m:den>
                          <m:r>
                            <m:rPr>
                              <m:sty m:val="p"/>
                            </m:rPr>
                            <a:rPr lang="en-US" sz="2000" b="0" i="0" smtClean="0">
                              <a:latin typeface="Cambria Math" panose="02040503050406030204" pitchFamily="18" charset="0"/>
                            </a:rPr>
                            <m:t>dt</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2. External Electric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E</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num>
                        <m:den>
                          <m:r>
                            <a:rPr lang="en-US" sz="2000" b="0" i="0" smtClean="0">
                              <a:latin typeface="Cambria Math" panose="02040503050406030204" pitchFamily="18" charset="0"/>
                            </a:rPr>
                            <m:t>2</m:t>
                          </m:r>
                          <m:r>
                            <m:rPr>
                              <m:sty m:val="p"/>
                            </m:rPr>
                            <a:rPr lang="en-US" sz="2000" b="0" i="0" smtClean="0">
                              <a:latin typeface="Cambria Math" panose="02040503050406030204" pitchFamily="18" charset="0"/>
                              <a:ea typeface="Cambria Math" panose="02040503050406030204" pitchFamily="18" charset="0"/>
                            </a:rPr>
                            <m:t>πr</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3. External Magnetic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H</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m</m:t>
                              </m:r>
                            </m:sub>
                          </m:sSub>
                        </m:num>
                        <m:den>
                          <m:r>
                            <m:rPr>
                              <m:sty m:val="p"/>
                            </m:rPr>
                            <a:rPr lang="en-US" sz="2000" b="0" i="0" smtClean="0">
                              <a:latin typeface="Cambria Math" panose="02040503050406030204" pitchFamily="18" charset="0"/>
                            </a:rPr>
                            <m:t>r</m:t>
                          </m:r>
                        </m:den>
                      </m:f>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300921"/>
              </a:xfrm>
              <a:prstGeom prst="rect">
                <a:avLst/>
              </a:prstGeom>
              <a:blipFill>
                <a:blip r:embed="rId3"/>
                <a:stretch>
                  <a:fillRect l="-1370" t="-708" r="-249"/>
                </a:stretch>
              </a:blipFill>
            </p:spPr>
            <p:txBody>
              <a:bodyPr/>
              <a:lstStyle/>
              <a:p>
                <a:r>
                  <a:rPr lang="en-US">
                    <a:noFill/>
                  </a:rPr>
                  <a:t> </a:t>
                </a:r>
              </a:p>
            </p:txBody>
          </p:sp>
        </mc:Fallback>
      </mc:AlternateContent>
    </p:spTree>
    <p:extLst>
      <p:ext uri="{BB962C8B-B14F-4D97-AF65-F5344CB8AC3E}">
        <p14:creationId xmlns:p14="http://schemas.microsoft.com/office/powerpoint/2010/main" val="38728193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8</m:t>
                        </m:r>
                        <m:r>
                          <a:rPr lang="en-US" i="1">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429074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mc:Choice xmlns:a14="http://schemas.microsoft.com/office/drawing/2010/main"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smtClean="0">
                  <a:latin typeface="Cambria Math" panose="02040503050406030204" pitchFamily="18" charset="0"/>
                </a:endParaRPr>
              </a:p>
              <a:p>
                <a:pPr/>
                <a:r>
                  <a:rPr lang="en-US" dirty="0" smtClean="0">
                    <a:latin typeface="Times New Roman" panose="02020603050405020304" pitchFamily="18" charset="0"/>
                    <a:cs typeface="Times New Roman" panose="02020603050405020304" pitchFamily="18" charset="0"/>
                  </a:rPr>
                  <a:t>Super-luminal phase velocity is exhibited near 100 MHz and 10 GHz.</a:t>
                </a:r>
                <a:r>
                  <a:rPr lang="en-US" i="1" dirty="0" smtClean="0">
                    <a:latin typeface="Cambria Math" panose="02040503050406030204" pitchFamily="18" charset="0"/>
                  </a:rPr>
                  <a:t> </a:t>
                </a:r>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p:pic>
        <p:nvPicPr>
          <p:cNvPr id="8" name="Picture 7"/>
          <p:cNvPicPr>
            <a:picLocks noChangeAspect="1"/>
          </p:cNvPicPr>
          <p:nvPr/>
        </p:nvPicPr>
        <p:blipFill>
          <a:blip r:embed="rId3"/>
          <a:stretch>
            <a:fillRect/>
          </a:stretch>
        </p:blipFill>
        <p:spPr>
          <a:xfrm>
            <a:off x="6096000" y="2156618"/>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096000" y="2109284"/>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968258" y="2078301"/>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84</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798441" y="1969101"/>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89</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5524</TotalTime>
  <Words>4559</Words>
  <Application>Microsoft Office PowerPoint</Application>
  <PresentationFormat>Widescreen</PresentationFormat>
  <Paragraphs>749</Paragraphs>
  <Slides>92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Color map for Longitudinal Fields</vt:lpstr>
      <vt:lpstr>3.3. Color map for Transverse Fields</vt:lpstr>
      <vt:lpstr>3.3. Field Map for Magnetic Transmission Line</vt:lpstr>
      <vt:lpstr>3.3. Per unit Length Transverse Inductance of Magnetic Transmission Line</vt:lpstr>
      <vt:lpstr>3.3. Evolution of Magnetic Voltage and Current</vt:lpstr>
      <vt:lpstr>3.3. Evolution of Poynting Flux Density</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1457</cp:revision>
  <dcterms:created xsi:type="dcterms:W3CDTF">2019-10-08T20:14:06Z</dcterms:created>
  <dcterms:modified xsi:type="dcterms:W3CDTF">2020-11-03T23:43:14Z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